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6"/>
  </p:notesMasterIdLst>
  <p:sldIdLst>
    <p:sldId id="256" r:id="rId2"/>
    <p:sldId id="324" r:id="rId3"/>
    <p:sldId id="325" r:id="rId4"/>
    <p:sldId id="326" r:id="rId5"/>
    <p:sldId id="327" r:id="rId6"/>
    <p:sldId id="328" r:id="rId7"/>
    <p:sldId id="258" r:id="rId8"/>
    <p:sldId id="257" r:id="rId9"/>
    <p:sldId id="259" r:id="rId10"/>
    <p:sldId id="260" r:id="rId11"/>
    <p:sldId id="261" r:id="rId12"/>
    <p:sldId id="262" r:id="rId13"/>
    <p:sldId id="264" r:id="rId14"/>
    <p:sldId id="263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9" r:id="rId28"/>
    <p:sldId id="278" r:id="rId29"/>
    <p:sldId id="280" r:id="rId30"/>
    <p:sldId id="281" r:id="rId31"/>
    <p:sldId id="288" r:id="rId32"/>
    <p:sldId id="277" r:id="rId33"/>
    <p:sldId id="289" r:id="rId34"/>
    <p:sldId id="284" r:id="rId35"/>
    <p:sldId id="290" r:id="rId36"/>
    <p:sldId id="282" r:id="rId37"/>
    <p:sldId id="283" r:id="rId38"/>
    <p:sldId id="303" r:id="rId39"/>
    <p:sldId id="285" r:id="rId40"/>
    <p:sldId id="286" r:id="rId41"/>
    <p:sldId id="287" r:id="rId42"/>
    <p:sldId id="291" r:id="rId43"/>
    <p:sldId id="292" r:id="rId44"/>
    <p:sldId id="293" r:id="rId45"/>
    <p:sldId id="304" r:id="rId46"/>
    <p:sldId id="305" r:id="rId47"/>
    <p:sldId id="294" r:id="rId48"/>
    <p:sldId id="295" r:id="rId49"/>
    <p:sldId id="296" r:id="rId50"/>
    <p:sldId id="297" r:id="rId51"/>
    <p:sldId id="298" r:id="rId52"/>
    <p:sldId id="299" r:id="rId53"/>
    <p:sldId id="300" r:id="rId54"/>
    <p:sldId id="301" r:id="rId55"/>
    <p:sldId id="302" r:id="rId56"/>
    <p:sldId id="306" r:id="rId57"/>
    <p:sldId id="312" r:id="rId58"/>
    <p:sldId id="307" r:id="rId59"/>
    <p:sldId id="311" r:id="rId60"/>
    <p:sldId id="323" r:id="rId61"/>
    <p:sldId id="308" r:id="rId62"/>
    <p:sldId id="309" r:id="rId63"/>
    <p:sldId id="310" r:id="rId64"/>
    <p:sldId id="314" r:id="rId65"/>
    <p:sldId id="313" r:id="rId66"/>
    <p:sldId id="315" r:id="rId67"/>
    <p:sldId id="316" r:id="rId68"/>
    <p:sldId id="318" r:id="rId69"/>
    <p:sldId id="319" r:id="rId70"/>
    <p:sldId id="320" r:id="rId71"/>
    <p:sldId id="321" r:id="rId72"/>
    <p:sldId id="329" r:id="rId73"/>
    <p:sldId id="330" r:id="rId74"/>
    <p:sldId id="322" r:id="rId7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8" autoAdjust="0"/>
    <p:restoredTop sz="92294" autoAdjust="0"/>
  </p:normalViewPr>
  <p:slideViewPr>
    <p:cSldViewPr>
      <p:cViewPr>
        <p:scale>
          <a:sx n="70" d="100"/>
          <a:sy n="70" d="100"/>
        </p:scale>
        <p:origin x="-138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C21902-6F01-453B-987B-9E19F5809F82}" type="datetimeFigureOut">
              <a:rPr lang="ru-RU" smtClean="0"/>
              <a:pPr/>
              <a:t>14.09.2018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508889-51FA-468B-9024-F5FA74659E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767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A9DC0-4A1B-4DB6-AE85-777986868F32}" type="datetimeFigureOut">
              <a:rPr lang="ru-RU" smtClean="0"/>
              <a:pPr/>
              <a:t>14.09.2018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0214FA-E49B-4195-B3D4-7C56A9CCCC9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A9DC0-4A1B-4DB6-AE85-777986868F32}" type="datetimeFigureOut">
              <a:rPr lang="ru-RU" smtClean="0"/>
              <a:pPr/>
              <a:t>14.09.2018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14FA-E49B-4195-B3D4-7C56A9CCCC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A9DC0-4A1B-4DB6-AE85-777986868F32}" type="datetimeFigureOut">
              <a:rPr lang="ru-RU" smtClean="0"/>
              <a:pPr/>
              <a:t>14.09.2018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14FA-E49B-4195-B3D4-7C56A9CCCC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C7A9DC0-4A1B-4DB6-AE85-777986868F32}" type="datetimeFigureOut">
              <a:rPr lang="ru-RU" smtClean="0"/>
              <a:pPr/>
              <a:t>14.09.2018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160214FA-E49B-4195-B3D4-7C56A9CCCC9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advClick="0"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A9DC0-4A1B-4DB6-AE85-777986868F32}" type="datetimeFigureOut">
              <a:rPr lang="ru-RU" smtClean="0"/>
              <a:pPr/>
              <a:t>14.09.2018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14FA-E49B-4195-B3D4-7C56A9CCCC9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A9DC0-4A1B-4DB6-AE85-777986868F32}" type="datetimeFigureOut">
              <a:rPr lang="ru-RU" smtClean="0"/>
              <a:pPr/>
              <a:t>14.09.2018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14FA-E49B-4195-B3D4-7C56A9CCCC9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advClick="0"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14FA-E49B-4195-B3D4-7C56A9CCCC9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A9DC0-4A1B-4DB6-AE85-777986868F32}" type="datetimeFigureOut">
              <a:rPr lang="ru-RU" smtClean="0"/>
              <a:pPr/>
              <a:t>14.09.2018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A9DC0-4A1B-4DB6-AE85-777986868F32}" type="datetimeFigureOut">
              <a:rPr lang="ru-RU" smtClean="0"/>
              <a:pPr/>
              <a:t>14.09.2018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14FA-E49B-4195-B3D4-7C56A9CCCC9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advClick="0"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A9DC0-4A1B-4DB6-AE85-777986868F32}" type="datetimeFigureOut">
              <a:rPr lang="ru-RU" smtClean="0"/>
              <a:pPr/>
              <a:t>14.09.2018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14FA-E49B-4195-B3D4-7C56A9CCCC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C7A9DC0-4A1B-4DB6-AE85-777986868F32}" type="datetimeFigureOut">
              <a:rPr lang="ru-RU" smtClean="0"/>
              <a:pPr/>
              <a:t>14.09.2018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60214FA-E49B-4195-B3D4-7C56A9CCCC9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A9DC0-4A1B-4DB6-AE85-777986868F32}" type="datetimeFigureOut">
              <a:rPr lang="ru-RU" smtClean="0"/>
              <a:pPr/>
              <a:t>14.09.2018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0214FA-E49B-4195-B3D4-7C56A9CCCC9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Click="0"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C7A9DC0-4A1B-4DB6-AE85-777986868F32}" type="datetimeFigureOut">
              <a:rPr lang="ru-RU" smtClean="0"/>
              <a:pPr/>
              <a:t>14.09.2018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160214FA-E49B-4195-B3D4-7C56A9CCCC9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Click="0" advTm="5000"/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vidania.ru/saints/zitie_feraponta_mozaiskogo.html" TargetMode="Externa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4500570"/>
            <a:ext cx="8305800" cy="1143000"/>
          </a:xfrm>
        </p:spPr>
        <p:txBody>
          <a:bodyPr/>
          <a:lstStyle/>
          <a:p>
            <a:r>
              <a:rPr lang="ru-RU" dirty="0" smtClean="0"/>
              <a:t>Проект</a:t>
            </a:r>
          </a:p>
          <a:p>
            <a:r>
              <a:rPr lang="ru-RU" dirty="0" err="1" smtClean="0"/>
              <a:t>Мотевко</a:t>
            </a:r>
            <a:r>
              <a:rPr lang="ru-RU" dirty="0" smtClean="0"/>
              <a:t> С.Н.</a:t>
            </a:r>
          </a:p>
          <a:p>
            <a:r>
              <a:rPr lang="ru-RU" dirty="0" smtClean="0"/>
              <a:t>2018 год.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2636912"/>
            <a:ext cx="8305800" cy="1728192"/>
          </a:xfrm>
        </p:spPr>
        <p:txBody>
          <a:bodyPr/>
          <a:lstStyle/>
          <a:p>
            <a:r>
              <a:rPr lang="ru-RU" sz="5400" b="1" dirty="0" smtClean="0"/>
              <a:t/>
            </a:r>
            <a:br>
              <a:rPr lang="ru-RU" sz="5400" b="1" dirty="0" smtClean="0"/>
            </a:br>
            <a:r>
              <a:rPr lang="ru-RU" sz="5400" b="1" dirty="0" smtClean="0"/>
              <a:t/>
            </a:r>
            <a:br>
              <a:rPr lang="ru-RU" sz="5400" b="1" dirty="0" smtClean="0"/>
            </a:br>
            <a:r>
              <a:rPr lang="ru-RU" sz="5400" b="1" dirty="0" smtClean="0"/>
              <a:t/>
            </a:r>
            <a:br>
              <a:rPr lang="ru-RU" sz="5400" b="1" dirty="0" smtClean="0"/>
            </a:br>
            <a:r>
              <a:rPr lang="ru-RU" sz="5400" b="1" dirty="0" smtClean="0"/>
              <a:t/>
            </a:r>
            <a:br>
              <a:rPr lang="ru-RU" sz="5400" b="1" dirty="0" smtClean="0"/>
            </a:br>
            <a:r>
              <a:rPr lang="ru-RU" sz="5400" b="1" dirty="0" smtClean="0"/>
              <a:t>Родное Подмосковье</a:t>
            </a:r>
            <a:br>
              <a:rPr lang="ru-RU" sz="5400" b="1" dirty="0" smtClean="0"/>
            </a:br>
            <a:r>
              <a:rPr lang="ru-RU" sz="7200" b="1" dirty="0" smtClean="0">
                <a:solidFill>
                  <a:schemeClr val="tx2">
                    <a:lumMod val="50000"/>
                  </a:schemeClr>
                </a:solidFill>
                <a:latin typeface="Annabelle" pitchFamily="66" charset="0"/>
              </a:rPr>
              <a:t>«Святыни Можайской земли» </a:t>
            </a:r>
            <a:endParaRPr lang="ru-RU" sz="7200" b="1" dirty="0">
              <a:solidFill>
                <a:schemeClr val="tx2">
                  <a:lumMod val="50000"/>
                </a:schemeClr>
              </a:solidFill>
              <a:latin typeface="Annabelle" pitchFamily="66" charset="0"/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img-fotki.yandex.ru/get/9311/414616.218/0_b2229_9317af88_X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360tv.ru/media/article_media/20150330/b59243e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www.etoretro.ru/data/media/109/13724047560a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00562" cy="3929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2" name="Picture 4" descr="http://www.mosgubernia.ru/www/images/2014/01/427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0"/>
            <a:ext cx="464343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4" name="Picture 6" descr="http://www.etoretro.ru/data/media/109/1372481265af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49018"/>
            <a:ext cx="4572032" cy="3108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129.JPG"/>
          <p:cNvPicPr>
            <a:picLocks noChangeAspect="1"/>
          </p:cNvPicPr>
          <p:nvPr/>
        </p:nvPicPr>
        <p:blipFill>
          <a:blip r:embed="rId2" cstate="print"/>
          <a:srcRect l="3906" r="312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nivasposad.ru/school/homepages/belousova/2012-2013/konkurs/filippov_andrei_i/html/images/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www.russian-goldenring.ru/UserImages/ce32acd8f005e437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29124" cy="6858000"/>
          </a:xfrm>
          <a:prstGeom prst="rect">
            <a:avLst/>
          </a:prstGeom>
          <a:noFill/>
        </p:spPr>
      </p:pic>
      <p:pic>
        <p:nvPicPr>
          <p:cNvPr id="36868" name="Picture 4" descr="http://vsevkurse.com/wp-content/uploads/2014/09/mozhaysky_sob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0"/>
            <a:ext cx="4714876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6130.JPG"/>
          <p:cNvPicPr>
            <a:picLocks noChangeAspect="1"/>
          </p:cNvPicPr>
          <p:nvPr/>
        </p:nvPicPr>
        <p:blipFill>
          <a:blip r:embed="rId2" cstate="print"/>
          <a:srcRect r="2344"/>
          <a:stretch>
            <a:fillRect/>
          </a:stretch>
        </p:blipFill>
        <p:spPr>
          <a:xfrm rot="16200000">
            <a:off x="-1071559" y="1071559"/>
            <a:ext cx="6858000" cy="4714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572000" y="1714488"/>
            <a:ext cx="435768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Всё «духовное» тянулось в нём к небу, «материальное» пласталось по земле.</a:t>
            </a: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sobory.ru/pic/00400/00459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0056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0" name="Picture 4" descr="http://gallery.forum-grad.ru/files/4/1/0/9/6/-_4_112373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0"/>
            <a:ext cx="471487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palomnik-sm.ru/wp-content/uploads/2016/03/4798519_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500034" y="1142984"/>
            <a:ext cx="364333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Сегодня я познакомлю вас с теми, которые сохранились до наших дней.</a:t>
            </a:r>
            <a:endParaRPr kumimoji="0" lang="ru-RU" sz="4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63" name="Picture 3" descr="https://pp.vk.me/c633519/v633519508/355fe/q73t8wePemY.jpg"/>
          <p:cNvPicPr>
            <a:picLocks noChangeAspect="1" noChangeArrowheads="1"/>
          </p:cNvPicPr>
          <p:nvPr/>
        </p:nvPicPr>
        <p:blipFill>
          <a:blip r:embed="rId2" cstate="print"/>
          <a:srcRect l="19868" t="13659"/>
          <a:stretch>
            <a:fillRect/>
          </a:stretch>
        </p:blipFill>
        <p:spPr bwMode="auto">
          <a:xfrm>
            <a:off x="4357686" y="571480"/>
            <a:ext cx="4314825" cy="5715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Я, </a:t>
            </a:r>
            <a:r>
              <a:rPr lang="ru-RU" dirty="0" err="1" smtClean="0"/>
              <a:t>Мотевко</a:t>
            </a:r>
            <a:r>
              <a:rPr lang="ru-RU" dirty="0" smtClean="0"/>
              <a:t> Светлана Николаевна-воспитатель Муниципального  дошкольного образовательного учреждения детский сад №3 г. Можайска</a:t>
            </a:r>
          </a:p>
          <a:p>
            <a:r>
              <a:rPr lang="ru-RU" dirty="0" smtClean="0"/>
              <a:t>Родилась 28 января 1978г.</a:t>
            </a:r>
          </a:p>
          <a:p>
            <a:r>
              <a:rPr lang="ru-RU" dirty="0" smtClean="0"/>
              <a:t>В 2000г. окончила </a:t>
            </a:r>
            <a:r>
              <a:rPr lang="ru-RU" dirty="0" err="1" smtClean="0"/>
              <a:t>Гагаринское</a:t>
            </a:r>
            <a:r>
              <a:rPr lang="ru-RU" dirty="0" smtClean="0"/>
              <a:t> педагогическое училище по специальности «дошкольное образование»</a:t>
            </a:r>
          </a:p>
          <a:p>
            <a:r>
              <a:rPr lang="ru-RU" dirty="0" smtClean="0"/>
              <a:t>В 2011г. закончила Московский государственный университет по специальности «педагог-психолог». </a:t>
            </a:r>
          </a:p>
          <a:p>
            <a:r>
              <a:rPr lang="ru-RU" dirty="0" smtClean="0"/>
              <a:t>Стаж педагогической работы в данной должности -</a:t>
            </a:r>
            <a:r>
              <a:rPr lang="en-US" dirty="0" smtClean="0"/>
              <a:t>20</a:t>
            </a:r>
            <a:r>
              <a:rPr lang="ru-RU" dirty="0" smtClean="0"/>
              <a:t> лет.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+mn-lt"/>
              </a:rPr>
              <a:t>Кратко о себе</a:t>
            </a:r>
            <a:endParaRPr lang="ru-RU" b="1" dirty="0">
              <a:latin typeface="+mn-lt"/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357166"/>
            <a:ext cx="78061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FFFF00"/>
                </a:solidFill>
              </a:rPr>
              <a:t>Ново-Никольский </a:t>
            </a:r>
            <a:r>
              <a:rPr lang="ru-RU" sz="4800" b="1" dirty="0" smtClean="0">
                <a:solidFill>
                  <a:srgbClr val="FFFF00"/>
                </a:solidFill>
              </a:rPr>
              <a:t>собор.</a:t>
            </a:r>
            <a:endParaRPr lang="ru-RU" sz="4800" b="1" dirty="0">
              <a:solidFill>
                <a:srgbClr val="FFFF00"/>
              </a:solidFill>
            </a:endParaRPr>
          </a:p>
        </p:txBody>
      </p:sp>
      <p:pic>
        <p:nvPicPr>
          <p:cNvPr id="41986" name="Picture 2" descr="http://siriustour.ru/assets/images/excursions/podmoskovye/borodino-doronino/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7298"/>
            <a:ext cx="3786184" cy="514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88" name="Picture 4" descr="http://venividi.ru/files/img1/338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1428736"/>
            <a:ext cx="4881554" cy="4929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s://pp.vk.me/c633517/v633517508/30945/1Qsme0Vk5q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s://pp.vk.me/c633517/v633517508/30955/wSHBcHg02Y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4.bp.blogspot.com/_oO4si60HBc8/TQ5MRWEMTzI/AAAAAAAAFfo/UcXC3p0BEMY/s1600/17Nikol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2635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60" name="Picture 4" descr="http://1.bp.blogspot.com/-Fha8DQ18Okg/UOLjhaE3DYI/AAAAAAAABS0/QtgCenjyz8g/s1600/St.+Nicholas+of+Mozhays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5" y="1171575"/>
            <a:ext cx="4000496" cy="5686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170412" y="357166"/>
            <a:ext cx="39735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/>
              <a:t>Н</a:t>
            </a:r>
            <a:r>
              <a:rPr lang="ru-RU" sz="3200" dirty="0" smtClean="0"/>
              <a:t>икола Можайский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journalistblog.ru/images/blog/7-puteshestviya/154-muzei-moskovskogo-kremlya/foto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714876" y="302359"/>
            <a:ext cx="414340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Основной святыней города является «Никола Можайский» — деревянный образ святителя Николая Чудотворца «Можайского». Долгое время находился на территории Можайского кремля в городе Можайске. В данный момент находится в Третьяковской галерее, Москва.</a:t>
            </a:r>
          </a:p>
        </p:txBody>
      </p:sp>
    </p:spTree>
  </p:cSld>
  <p:clrMapOvr>
    <a:masterClrMapping/>
  </p:clrMapOvr>
  <p:transition advClick="0" advTm="19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s://pp.vk.me/c633517/v633517508/3094d/L_p-0AudG2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929323" cy="6858000"/>
          </a:xfrm>
          <a:prstGeom prst="rect">
            <a:avLst/>
          </a:prstGeom>
          <a:noFill/>
        </p:spPr>
      </p:pic>
      <p:pic>
        <p:nvPicPr>
          <p:cNvPr id="47108" name="Picture 4" descr="https://pp.vk.me/c633519/v633519508/3567e/AZYC082Vn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15025" y="1"/>
            <a:ext cx="3228975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1066" y="285728"/>
            <a:ext cx="88429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/>
              <a:t> </a:t>
            </a:r>
            <a:r>
              <a:rPr lang="ru-RU" sz="4000" b="1" dirty="0">
                <a:solidFill>
                  <a:srgbClr val="FFFF00"/>
                </a:solidFill>
              </a:rPr>
              <a:t>Храм во имя </a:t>
            </a:r>
            <a:r>
              <a:rPr lang="ru-RU" sz="4000" b="1" dirty="0" err="1">
                <a:solidFill>
                  <a:srgbClr val="FFFF00"/>
                </a:solidFill>
              </a:rPr>
              <a:t>свв</a:t>
            </a:r>
            <a:r>
              <a:rPr lang="ru-RU" sz="4000" b="1" dirty="0">
                <a:solidFill>
                  <a:srgbClr val="FFFF00"/>
                </a:solidFill>
              </a:rPr>
              <a:t>. </a:t>
            </a:r>
            <a:r>
              <a:rPr lang="ru-RU" sz="4000" b="1" dirty="0" err="1">
                <a:solidFill>
                  <a:srgbClr val="FFFF00"/>
                </a:solidFill>
              </a:rPr>
              <a:t>Иоакима</a:t>
            </a:r>
            <a:r>
              <a:rPr lang="ru-RU" sz="4000" b="1" dirty="0">
                <a:solidFill>
                  <a:srgbClr val="FFFF00"/>
                </a:solidFill>
              </a:rPr>
              <a:t> и Анны</a:t>
            </a:r>
          </a:p>
        </p:txBody>
      </p:sp>
      <p:pic>
        <p:nvPicPr>
          <p:cNvPr id="51202" name="Picture 2" descr="http://www.vsedomarossii.ru/photos/area_50/city_2220/street_6465/57222_2.jpg"/>
          <p:cNvPicPr>
            <a:picLocks noChangeAspect="1" noChangeArrowheads="1"/>
          </p:cNvPicPr>
          <p:nvPr/>
        </p:nvPicPr>
        <p:blipFill>
          <a:blip r:embed="rId2" cstate="print"/>
          <a:srcRect l="17578" r="10644"/>
          <a:stretch>
            <a:fillRect/>
          </a:stretch>
        </p:blipFill>
        <p:spPr bwMode="auto">
          <a:xfrm>
            <a:off x="428596" y="1000108"/>
            <a:ext cx="8358246" cy="5857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xn----8sbedibbx1djfkj.xn--p1ai/wp-content/uploads/2015/12/ade4d47c8e8c76cc4d02acc264b776f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321467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132" name="Picture 4" descr="http://mtdata.ru/u16/photoA54D/20585079119-0/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0"/>
            <a:ext cx="607219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sobory.ru/pic/02300/02332_20150410_2101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6257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56" name="Picture 4" descr="http://img-fotki.yandex.ru/get/6612/3184338.41/0_96d0d_3c23b26a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0"/>
            <a:ext cx="457199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img-c.photosight.ru/d5c/4547823_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95536" y="332656"/>
            <a:ext cx="8229600" cy="5400600"/>
          </a:xfrm>
        </p:spPr>
        <p:txBody>
          <a:bodyPr/>
          <a:lstStyle/>
          <a:p>
            <a:pPr lvl="0"/>
            <a:r>
              <a:rPr lang="ru-RU" b="1" dirty="0" smtClean="0">
                <a:solidFill>
                  <a:schemeClr val="bg1"/>
                </a:solidFill>
              </a:rPr>
              <a:t>Целью</a:t>
            </a:r>
            <a:r>
              <a:rPr lang="ru-RU" dirty="0" smtClean="0"/>
              <a:t> нашей работы является более подробное знакомство со священными сооружениями Можайского района, их внутренним устройством, святынями.</a:t>
            </a:r>
          </a:p>
          <a:p>
            <a:pPr lvl="0"/>
            <a:r>
              <a:rPr lang="ru-RU" b="1" dirty="0" smtClean="0">
                <a:solidFill>
                  <a:schemeClr val="bg1"/>
                </a:solidFill>
              </a:rPr>
              <a:t>Объекты</a:t>
            </a:r>
            <a:r>
              <a:rPr lang="ru-RU" dirty="0" smtClean="0"/>
              <a:t> исследования: православные храмы Можайского района .</a:t>
            </a:r>
          </a:p>
          <a:p>
            <a:pPr lvl="0"/>
            <a:r>
              <a:rPr lang="ru-RU" b="1" dirty="0" smtClean="0">
                <a:solidFill>
                  <a:schemeClr val="bg1"/>
                </a:solidFill>
              </a:rPr>
              <a:t>Гипотеза</a:t>
            </a:r>
            <a:r>
              <a:rPr lang="ru-RU" b="1" dirty="0" smtClean="0"/>
              <a:t>:</a:t>
            </a:r>
            <a:r>
              <a:rPr lang="ru-RU" dirty="0" smtClean="0"/>
              <a:t> необходимо ли так в настоящее время наличие храма и веры у людей, нужны ли святые сооружения в городе, нуждаются ли люди в вере, посещают ли храм, актуальны ли они.</a:t>
            </a:r>
          </a:p>
          <a:p>
            <a:endParaRPr lang="ru-RU" dirty="0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vidania.ru/photomosobl/mosobl_640x480_09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457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252" name="Picture 4" descr="http://mozhaisk.cerkov.ru/files/2014/12/dobro-pojalovat-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Церковь Иоакима и Анны, Можайс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1481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420" name="Picture 4" descr="Церковь Иоакима и Анны, Можайс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142852"/>
            <a:ext cx="4929190" cy="6715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ioakimo-annovskiy.prihod.ru/files/2014/12/%D0%AF%D0%BA%D0%B8%D0%BC%D0%B0%D0%BD%D0%BA%D0%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343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4500562" y="571480"/>
            <a:ext cx="4357718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Якиманская</a:t>
            </a:r>
            <a:r>
              <a:rPr kumimoji="0" lang="ru-RU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церковь полна загадок, содержит исторически сложившиеся </a:t>
            </a:r>
            <a:r>
              <a:rPr kumimoji="0" lang="ru-RU" sz="3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васлоения</a:t>
            </a:r>
            <a:r>
              <a:rPr kumimoji="0" lang="ru-RU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в результате которых возникло своеобразное сооружение, исполненное в дошедшем до нас виде, безусловно, одаренным зодчим.</a:t>
            </a:r>
            <a:endParaRPr kumimoji="0" lang="ru-RU" sz="32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11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Церковь Иоакима и Анны, Можайс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1500166" y="142852"/>
            <a:ext cx="584807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5400" b="1" i="0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Ильинский храм. </a:t>
            </a:r>
            <a:endParaRPr kumimoji="0" lang="ru-RU" sz="5400" b="0" i="0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4275" name="Picture 3" descr="http://sobory.ru/pic/03250/03255_20150409_2243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071546"/>
            <a:ext cx="8096250" cy="5400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sobory.ru/pic/03250/03255_20120722_160939.jpg"/>
          <p:cNvPicPr>
            <a:picLocks noChangeAspect="1" noChangeArrowheads="1"/>
          </p:cNvPicPr>
          <p:nvPr/>
        </p:nvPicPr>
        <p:blipFill>
          <a:blip r:embed="rId2" cstate="print"/>
          <a:srcRect b="14623"/>
          <a:stretch>
            <a:fillRect/>
          </a:stretch>
        </p:blipFill>
        <p:spPr bwMode="auto">
          <a:xfrm>
            <a:off x="285720" y="285728"/>
            <a:ext cx="8572560" cy="6357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214290"/>
            <a:ext cx="835824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i="1" dirty="0"/>
              <a:t>«</a:t>
            </a:r>
            <a:r>
              <a:rPr lang="ru-RU" sz="3600" i="1" dirty="0" err="1"/>
              <a:t>Лужецкого</a:t>
            </a:r>
            <a:r>
              <a:rPr lang="ru-RU" sz="3600" i="1" dirty="0"/>
              <a:t> монастыря Ильинская слобода, что под городом, а в ней церковь Илии пророка деревянная».</a:t>
            </a:r>
          </a:p>
        </p:txBody>
      </p:sp>
      <p:pic>
        <p:nvPicPr>
          <p:cNvPr id="56322" name="Picture 2" descr="http://via-midgard.info/uploads/posts/2011-11/1322057902_image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2500306"/>
            <a:ext cx="5905498" cy="3634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sobory.ru/pic/03250/03255_20140514_1915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sobory.ru/pic/03200/03255_20060109_002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 descr="http://ilyinskoe.narod.ru/svyatoy_prorok_bozy_ili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5184576"/>
          </a:xfrm>
        </p:spPr>
        <p:txBody>
          <a:bodyPr>
            <a:normAutofit/>
          </a:bodyPr>
          <a:lstStyle/>
          <a:p>
            <a:pPr lvl="0"/>
            <a:r>
              <a:rPr lang="ru-RU" dirty="0" smtClean="0"/>
              <a:t>Для реализации поставленной цели и проверки рабочей гипотезы необходимо решить следующее </a:t>
            </a:r>
            <a:r>
              <a:rPr lang="ru-RU" b="1" dirty="0" smtClean="0">
                <a:solidFill>
                  <a:schemeClr val="bg1"/>
                </a:solidFill>
              </a:rPr>
              <a:t>задачи:</a:t>
            </a:r>
            <a:endParaRPr lang="ru-RU" dirty="0" smtClean="0">
              <a:solidFill>
                <a:schemeClr val="bg1"/>
              </a:solidFill>
            </a:endParaRPr>
          </a:p>
          <a:p>
            <a:pPr lvl="0"/>
            <a:r>
              <a:rPr lang="ru-RU" dirty="0" smtClean="0"/>
              <a:t>1)изучить, что представляет собою храм в христианском понимании, его устройство и назначение;</a:t>
            </a:r>
          </a:p>
          <a:p>
            <a:pPr lvl="0"/>
            <a:r>
              <a:rPr lang="ru-RU" dirty="0" smtClean="0"/>
              <a:t>2)познакомиться со священными сооружениями нашего города, их внутренним устройством, святынями;</a:t>
            </a:r>
          </a:p>
          <a:p>
            <a:pPr lvl="0"/>
            <a:r>
              <a:rPr lang="ru-RU" dirty="0" smtClean="0"/>
              <a:t>3)создать визитную карточку священных сооружений нашего города.</a:t>
            </a:r>
          </a:p>
          <a:p>
            <a:endParaRPr lang="ru-RU" dirty="0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://topreferat.znate.ru/pars_docs/refs/12/11426/11426-19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372" name="Picture 4" descr="http://www.stsl.ru/media/iblock/2ff/vladimirkie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143116"/>
            <a:ext cx="4286280" cy="4572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643438" y="285728"/>
            <a:ext cx="47148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 smtClean="0"/>
              <a:t>Священномученик</a:t>
            </a:r>
            <a:r>
              <a:rPr lang="ru-RU" sz="3200" b="1" dirty="0" smtClean="0"/>
              <a:t> Владимир (Богоявленский)</a:t>
            </a:r>
            <a:endParaRPr lang="ru-RU" sz="3200" b="1" dirty="0"/>
          </a:p>
        </p:txBody>
      </p:sp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357158" y="5143512"/>
            <a:ext cx="842965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373737"/>
                </a:solidFill>
                <a:effectLst/>
                <a:latin typeface="Helvetica" charset="-52"/>
                <a:ea typeface="Times New Roman" pitchFamily="18" charset="0"/>
                <a:cs typeface="Arial" pitchFamily="34" charset="0"/>
              </a:rPr>
              <a:t>Храм завораживает своим спокойствием и домашней обстановкой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373737"/>
                </a:solidFill>
                <a:effectLst/>
                <a:latin typeface="Helvetica" charset="-52"/>
                <a:ea typeface="Times New Roman" pitchFamily="18" charset="0"/>
                <a:cs typeface="Arial" pitchFamily="34" charset="0"/>
              </a:rPr>
              <a:t>. 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9396" name="Picture 4" descr="http://sobory.ru/pic/03250/03255_20130322_2210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8429684" cy="4714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285728"/>
            <a:ext cx="78508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err="1">
                <a:solidFill>
                  <a:srgbClr val="FFFF00"/>
                </a:solidFill>
              </a:rPr>
              <a:t>Дими́триевская</a:t>
            </a:r>
            <a:r>
              <a:rPr lang="ru-RU" sz="4800" b="1" dirty="0">
                <a:solidFill>
                  <a:srgbClr val="FFFF00"/>
                </a:solidFill>
              </a:rPr>
              <a:t> </a:t>
            </a:r>
            <a:r>
              <a:rPr lang="ru-RU" sz="4800" b="1" dirty="0" err="1" smtClean="0">
                <a:solidFill>
                  <a:srgbClr val="FFFF00"/>
                </a:solidFill>
              </a:rPr>
              <a:t>це́рковь</a:t>
            </a:r>
            <a:r>
              <a:rPr lang="ru-RU" sz="4800" b="1" dirty="0" smtClean="0">
                <a:solidFill>
                  <a:srgbClr val="FFFF00"/>
                </a:solidFill>
              </a:rPr>
              <a:t>.</a:t>
            </a:r>
            <a:r>
              <a:rPr lang="ru-RU" dirty="0">
                <a:solidFill>
                  <a:srgbClr val="FFFF00"/>
                </a:solidFill>
              </a:rPr>
              <a:t> </a:t>
            </a:r>
          </a:p>
        </p:txBody>
      </p:sp>
      <p:pic>
        <p:nvPicPr>
          <p:cNvPr id="65538" name="Picture 2" descr="http://img-fotki.yandex.ru/get/4422/11235006.3d/0_66cb4_919688d9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14422"/>
            <a:ext cx="8429684" cy="542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dar-slova.ru/wp-content/uploads/2016/05/Arhangel-Mihai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343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4516" name="Picture 4" descr="http://www.palekh-hram.ru/icon_painting/church/xl0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0"/>
            <a:ext cx="450056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www.admmozhaysk.ru/uploads/Banner2015/ban_12_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xallyava.ru/images/PrawsLawie/Bogorodichnie_3/5ed6085321ca60214b3bfe24be5b5d3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450056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6804" name="Picture 4" descr="http://kazak26.ru/wp-content/uploads/2015/07/f_kazanskaya-ikona-bojiey-materi_roshchina-egorova_oksana_12838789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0"/>
            <a:ext cx="471487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www.admmozhaysk.ru/uploads/Pravoslavn_hram/hram_btesovo_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3143248"/>
            <a:ext cx="5929354" cy="2847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714348" y="357166"/>
            <a:ext cx="778674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Пять приделов были освящены во имя святого великомученика </a:t>
            </a:r>
            <a:r>
              <a:rPr lang="ru-RU" sz="320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Димитрия</a:t>
            </a:r>
            <a:r>
              <a:rPr lang="ru-RU" sz="3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Солунского</a:t>
            </a:r>
            <a:r>
              <a:rPr lang="ru-RU" sz="3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Смоленской и Казанской икон Божией Матери, архангела Михаила </a:t>
            </a:r>
            <a:r>
              <a:rPr lang="ru-RU" sz="32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и святителя Николая</a:t>
            </a:r>
            <a:r>
              <a:rPr lang="ru-RU" sz="3200" dirty="0" smtClean="0"/>
              <a:t>.</a:t>
            </a:r>
            <a:endParaRPr lang="ru-RU" sz="3200" dirty="0"/>
          </a:p>
        </p:txBody>
      </p:sp>
    </p:spTree>
  </p:cSld>
  <p:clrMapOvr>
    <a:masterClrMapping/>
  </p:clrMapOvr>
  <p:transition advClick="0" advTm="13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://sobory.ru/pic/07300/07306_20130503_2330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0" name="Picture 6" descr="http://mw2.google.com/mw-panoramio/photos/medium/538089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428868"/>
            <a:ext cx="8429684" cy="40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7591" name="Rectangle 7"/>
          <p:cNvSpPr>
            <a:spLocks noChangeArrowheads="1"/>
          </p:cNvSpPr>
          <p:nvPr/>
        </p:nvSpPr>
        <p:spPr bwMode="auto">
          <a:xfrm>
            <a:off x="214282" y="357166"/>
            <a:ext cx="871543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Но сейчас церковь восстановлена и является одной из самых посещаемых в Можайском районе.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"/>
          <p:cNvSpPr>
            <a:spLocks noChangeArrowheads="1"/>
          </p:cNvSpPr>
          <p:nvPr/>
        </p:nvSpPr>
        <p:spPr bwMode="auto">
          <a:xfrm>
            <a:off x="214282" y="285728"/>
            <a:ext cx="88095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600" b="1" i="0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Спасо-Бородинский</a:t>
            </a:r>
            <a:r>
              <a:rPr kumimoji="0" lang="ru-RU" sz="3600" b="1" i="0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женский монастырь.</a:t>
            </a:r>
            <a:endParaRPr kumimoji="0" lang="ru-RU" sz="3600" b="0" i="0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8611" name="Picture 3" descr="http://soc-life.ru/actions/561bb093dac46/14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14422"/>
            <a:ext cx="8358246" cy="5086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1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95536" y="332656"/>
            <a:ext cx="8229600" cy="5544616"/>
          </a:xfrm>
        </p:spPr>
        <p:txBody>
          <a:bodyPr/>
          <a:lstStyle/>
          <a:p>
            <a:pPr lvl="0"/>
            <a:r>
              <a:rPr lang="ru-RU" dirty="0" smtClean="0"/>
              <a:t>В соответствии с поставленными задачами были использованы следующие </a:t>
            </a:r>
            <a:r>
              <a:rPr lang="ru-RU" b="1" dirty="0" smtClean="0">
                <a:solidFill>
                  <a:schemeClr val="bg1"/>
                </a:solidFill>
              </a:rPr>
              <a:t>методы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исследования</a:t>
            </a:r>
            <a:r>
              <a:rPr lang="ru-RU" dirty="0" smtClean="0">
                <a:solidFill>
                  <a:schemeClr val="bg1"/>
                </a:solidFill>
              </a:rPr>
              <a:t>:</a:t>
            </a:r>
          </a:p>
          <a:p>
            <a:pPr lvl="0"/>
            <a:r>
              <a:rPr lang="ru-RU" b="1" dirty="0" smtClean="0">
                <a:solidFill>
                  <a:schemeClr val="bg1"/>
                </a:solidFill>
              </a:rPr>
              <a:t>- поисково-исследовательский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smtClean="0"/>
              <a:t>метод использовался при работе с копиями архивных документов, архивами храма, воспоминания жителей;</a:t>
            </a:r>
          </a:p>
          <a:p>
            <a:pPr lvl="0"/>
            <a:r>
              <a:rPr lang="ru-RU" dirty="0" smtClean="0"/>
              <a:t>- </a:t>
            </a:r>
            <a:r>
              <a:rPr lang="ru-RU" b="1" dirty="0" smtClean="0">
                <a:solidFill>
                  <a:schemeClr val="bg1"/>
                </a:solidFill>
              </a:rPr>
              <a:t>интервьюирование </a:t>
            </a:r>
            <a:r>
              <a:rPr lang="ru-RU" dirty="0" smtClean="0"/>
              <a:t>помогло собрать информацию и данные о строительстве храма. Были проведены встречи и беседы!!!!!!</a:t>
            </a:r>
          </a:p>
          <a:p>
            <a:endParaRPr lang="ru-RU" dirty="0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uslide.ru/images/21/27969/960/img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4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://www.mytravelbook.org/object_foto/2016/01/SpasoBorodinskii_monastyr_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://www.p-blagovest.ru/upload/image/svyatitel_Filar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0660" name="Picture 4" descr="http://www.glinskie.ru/sites/default/files/Raxi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://rusnext.ru/sites/default/files/carskiy_mu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343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2708" name="Picture 4" descr="http://upyourpic.org/images/201405/1r11mdfwn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0557" y="0"/>
            <a:ext cx="448344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ttp://lisichansk.com.ua/wp-content/uploads/2014/01/sbm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1"/>
          <p:cNvSpPr>
            <a:spLocks noChangeArrowheads="1"/>
          </p:cNvSpPr>
          <p:nvPr/>
        </p:nvSpPr>
        <p:spPr bwMode="auto">
          <a:xfrm>
            <a:off x="285720" y="4000504"/>
            <a:ext cx="8715436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454545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Это абсолютно уникальный монастырь среди всех православных обителей России. Он стал первым памятником в России героям Бородинской битвы. Чтобы понять всё великолепие этого места, нужно познакомиться с историей её создания.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4755" name="Picture 3" descr="http://img.travel.ru/images2/2014/02/object227751/018_12266349375_6fd7c07430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8072494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285728"/>
            <a:ext cx="783650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err="1">
                <a:solidFill>
                  <a:srgbClr val="FFFF00"/>
                </a:solidFill>
              </a:rPr>
              <a:t>Колоцкий</a:t>
            </a:r>
            <a:r>
              <a:rPr lang="ru-RU" sz="5400" b="1" dirty="0">
                <a:solidFill>
                  <a:srgbClr val="FFFF00"/>
                </a:solidFill>
              </a:rPr>
              <a:t> </a:t>
            </a:r>
            <a:r>
              <a:rPr lang="ru-RU" sz="5400" b="1" dirty="0" smtClean="0">
                <a:solidFill>
                  <a:srgbClr val="FFFF00"/>
                </a:solidFill>
              </a:rPr>
              <a:t>монастырь.</a:t>
            </a:r>
            <a:r>
              <a:rPr lang="ru-RU" dirty="0">
                <a:solidFill>
                  <a:srgbClr val="FFFF00"/>
                </a:solidFill>
              </a:rPr>
              <a:t> </a:t>
            </a:r>
          </a:p>
        </p:txBody>
      </p:sp>
      <p:pic>
        <p:nvPicPr>
          <p:cNvPr id="82950" name="Picture 6" descr="http://poznamka.ru/wp-content/uploads/2014/11/kolotskij-monastyr_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357298"/>
            <a:ext cx="8215370" cy="4929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http://www.etoretro.ru/data/media/1772/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://www.admmozhaysk.ru/uploads/Banner2015/foto_11_0902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86380" cy="6858000"/>
          </a:xfrm>
          <a:prstGeom prst="rect">
            <a:avLst/>
          </a:prstGeom>
          <a:noFill/>
        </p:spPr>
      </p:pic>
      <p:pic>
        <p:nvPicPr>
          <p:cNvPr id="81924" name="Picture 4" descr="http://sobory.ru/pic/06950/06985_20140620_2226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0"/>
            <a:ext cx="378618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100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ttp://sobory.ru/pic/06950/06985_20130424_1109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6257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6020" name="Picture 4" descr="http://sobory.ru/pic/13950/13974_20130416_141331.jpg"/>
          <p:cNvPicPr>
            <a:picLocks noChangeAspect="1" noChangeArrowheads="1"/>
          </p:cNvPicPr>
          <p:nvPr/>
        </p:nvPicPr>
        <p:blipFill>
          <a:blip r:embed="rId3" cstate="print"/>
          <a:srcRect l="21177" r="22352"/>
          <a:stretch>
            <a:fillRect/>
          </a:stretch>
        </p:blipFill>
        <p:spPr bwMode="auto">
          <a:xfrm>
            <a:off x="5072066" y="1"/>
            <a:ext cx="407193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4572000"/>
          </a:xfrm>
        </p:spPr>
        <p:txBody>
          <a:bodyPr/>
          <a:lstStyle/>
          <a:p>
            <a:pPr lvl="0"/>
            <a:r>
              <a:rPr lang="ru-RU" b="1" dirty="0" smtClean="0">
                <a:solidFill>
                  <a:schemeClr val="bg1"/>
                </a:solidFill>
              </a:rPr>
              <a:t>Новизна</a:t>
            </a:r>
            <a:r>
              <a:rPr lang="ru-RU" b="1" dirty="0" smtClean="0"/>
              <a:t> </a:t>
            </a:r>
            <a:r>
              <a:rPr lang="ru-RU" dirty="0" smtClean="0"/>
              <a:t>исследовательской работы заключается в том, что предметом исследования избрана неизученная тема.</a:t>
            </a:r>
          </a:p>
          <a:p>
            <a:pPr lvl="0"/>
            <a:r>
              <a:rPr lang="ru-RU" b="1" dirty="0" smtClean="0">
                <a:solidFill>
                  <a:schemeClr val="bg1"/>
                </a:solidFill>
              </a:rPr>
              <a:t>Избранные методы исследования – </a:t>
            </a:r>
            <a:r>
              <a:rPr lang="ru-RU" dirty="0" smtClean="0"/>
              <a:t>сравнение, анализ, синтез, обобщение, беседа.</a:t>
            </a:r>
          </a:p>
          <a:p>
            <a:endParaRPr lang="ru-RU" dirty="0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http://img-fotki.yandex.ru/get/3407/96911445.74/0_cadaa_383c46b5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1"/>
          <p:cNvSpPr>
            <a:spLocks noChangeArrowheads="1"/>
          </p:cNvSpPr>
          <p:nvPr/>
        </p:nvSpPr>
        <p:spPr bwMode="auto">
          <a:xfrm>
            <a:off x="214282" y="4214818"/>
            <a:ext cx="5500726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rgbClr val="383838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Если вы хотите хоть на немного очутиться в мире, который отличается от обыденного, вам нужно посетить этот монастыре.</a:t>
            </a:r>
            <a:endParaRPr kumimoji="0" lang="ru-RU" sz="2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0899" name="Picture 3" descr="http://photos.wikimapia.org/p/00/03/20/56/09_big.jpg"/>
          <p:cNvPicPr>
            <a:picLocks noChangeAspect="1" noChangeArrowheads="1"/>
          </p:cNvPicPr>
          <p:nvPr/>
        </p:nvPicPr>
        <p:blipFill>
          <a:blip r:embed="rId2" cstate="print"/>
          <a:srcRect l="12857" r="30357"/>
          <a:stretch>
            <a:fillRect/>
          </a:stretch>
        </p:blipFill>
        <p:spPr bwMode="auto">
          <a:xfrm>
            <a:off x="214282" y="285728"/>
            <a:ext cx="4857752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0901" name="Picture 5" descr="https://pp.vk.me/c633517/v633517508/30971/kKggUFlK_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285728"/>
            <a:ext cx="3643338" cy="5786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85728"/>
            <a:ext cx="91919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rgbClr val="FFFF00"/>
                </a:solidFill>
              </a:rPr>
              <a:t>Можайский </a:t>
            </a:r>
            <a:r>
              <a:rPr lang="ru-RU" sz="4400" dirty="0" err="1">
                <a:solidFill>
                  <a:srgbClr val="FFFF00"/>
                </a:solidFill>
              </a:rPr>
              <a:t>Лужецкий</a:t>
            </a:r>
            <a:r>
              <a:rPr lang="ru-RU" sz="4400" dirty="0">
                <a:solidFill>
                  <a:srgbClr val="FFFF00"/>
                </a:solidFill>
              </a:rPr>
              <a:t> </a:t>
            </a:r>
            <a:r>
              <a:rPr lang="ru-RU" sz="4400" dirty="0" smtClean="0">
                <a:solidFill>
                  <a:srgbClr val="FFFF00"/>
                </a:solidFill>
              </a:rPr>
              <a:t>монастырь</a:t>
            </a:r>
            <a:r>
              <a:rPr lang="en-US" sz="4400" dirty="0" smtClean="0">
                <a:solidFill>
                  <a:srgbClr val="FFFF00"/>
                </a:solidFill>
              </a:rPr>
              <a:t>.</a:t>
            </a:r>
            <a:endParaRPr lang="ru-RU" sz="4400" dirty="0">
              <a:solidFill>
                <a:srgbClr val="FFFF00"/>
              </a:solidFill>
            </a:endParaRPr>
          </a:p>
        </p:txBody>
      </p:sp>
      <p:pic>
        <p:nvPicPr>
          <p:cNvPr id="79874" name="Picture 2" descr="http://img-f.photosight.ru/e2d/4567770_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214422"/>
            <a:ext cx="8072494" cy="4929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ttps://sites.google.com/site/sergiyradonezskiy/_/rsrc/1399712433989/uceniki-prepodobnogo-sergia/prepodobnyj-ferapont-belozerskij/371b8335a8bee24408d0d2573895e5d8.jpg?height=400&amp;width=2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8009" y="785794"/>
            <a:ext cx="3185991" cy="507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8854" name="Picture 6" descr="http://www.turinfo.ru/images/content/1_4591ce8ba8f97cc89cc6fe4fb1c3c13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71504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://sobory.ru/pic/00400/00447_20150430_1848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ttp://mozhay.org/uploads/gallery/album_26/gallery_296_26_464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www.turinfo.ru/images/content/1_6f8b4329f5719df3d1830ce84ba7386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ttp://vera-istina.ucoz.ru/_ph/1/6004249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33649"/>
            <a:ext cx="5267325" cy="4324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1140" name="Picture 4" descr="http://www.vidania.ru/picture/ferapontov/raka_s_moshami_feraponta_640x9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0"/>
            <a:ext cx="3857620" cy="6880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1141" name="Rectangle 5"/>
          <p:cNvSpPr>
            <a:spLocks noChangeArrowheads="1"/>
          </p:cNvSpPr>
          <p:nvPr/>
        </p:nvSpPr>
        <p:spPr bwMode="auto">
          <a:xfrm>
            <a:off x="0" y="0"/>
            <a:ext cx="5286380" cy="267765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454545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Главная святыня Можайского </a:t>
            </a:r>
            <a:r>
              <a:rPr kumimoji="0" lang="ru-RU" sz="2400" b="0" i="1" u="none" strike="noStrike" cap="none" normalizeH="0" baseline="0" dirty="0" err="1" smtClean="0">
                <a:ln>
                  <a:noFill/>
                </a:ln>
                <a:solidFill>
                  <a:srgbClr val="454545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Лужецкого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454545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 монастыря — мощи его основателя, 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  <a:hlinkClick r:id="rId4"/>
              </a:rPr>
              <a:t>преподобного </a:t>
            </a:r>
            <a:r>
              <a:rPr kumimoji="0" lang="ru-RU" sz="24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  <a:hlinkClick r:id="rId4"/>
              </a:rPr>
              <a:t>Ферапонта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  <a:hlinkClick r:id="rId4"/>
              </a:rPr>
              <a:t>.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454545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 Их недавнее, в 1999 году, обретение стало символом возрождения обители. </a:t>
            </a:r>
            <a:endParaRPr kumimoji="0" lang="ru-RU" sz="2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14000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500174"/>
            <a:ext cx="9001156" cy="1219200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Всё могущество этого монастыря не передаст ни одна фотография, это нужно видеть своими глазами. </a:t>
            </a:r>
            <a:br>
              <a:rPr lang="ru-RU" b="1" i="1" dirty="0" smtClean="0"/>
            </a:br>
            <a:endParaRPr lang="ru-RU" b="1" i="1" dirty="0"/>
          </a:p>
        </p:txBody>
      </p:sp>
      <p:pic>
        <p:nvPicPr>
          <p:cNvPr id="95234" name="Picture 2" descr="http://img-3.photosight.ru/b51/4798519_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2071678"/>
            <a:ext cx="7072362" cy="4323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928934"/>
            <a:ext cx="5643602" cy="307183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Вот и подошла к концу наша экскурсия по Святому городу Подмосковья. Хочется, чтобы о таких красотах знал каждый русский человек, ведь это наша история, наша сила.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97282" name="Picture 2" descr="https://pp.vk.me/c630425/v630425410/3458a/dRO0S0KYdA4.jpg"/>
          <p:cNvPicPr>
            <a:picLocks noChangeAspect="1" noChangeArrowheads="1"/>
          </p:cNvPicPr>
          <p:nvPr/>
        </p:nvPicPr>
        <p:blipFill>
          <a:blip r:embed="rId2" cstate="print"/>
          <a:srcRect l="29802" t="12417" r="18874" b="10595"/>
          <a:stretch>
            <a:fillRect/>
          </a:stretch>
        </p:blipFill>
        <p:spPr bwMode="auto">
          <a:xfrm>
            <a:off x="5786446" y="500042"/>
            <a:ext cx="3071834" cy="5643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8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000100" y="4286256"/>
            <a:ext cx="742955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Подмосковья родная природа,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Не найти нам на свете милей!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Не зависит от времени года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Чувство нежной симпатии к ней.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1027" name="Picture 3" descr="http://imganuncios.mitula.net/18_sotok_na_mo_ajskom_vodohranili_e_d_goretovo_33900434307799518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425" y="423760"/>
            <a:ext cx="8133542" cy="3791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4143380"/>
            <a:ext cx="8929718" cy="2357454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Не найдёте на планете – не у моря, не за морем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b="1" dirty="0" smtClean="0"/>
              <a:t>Не в </a:t>
            </a:r>
            <a:r>
              <a:rPr lang="ru-RU" sz="2800" b="1" dirty="0" err="1" smtClean="0"/>
              <a:t>Олимповых</a:t>
            </a:r>
            <a:r>
              <a:rPr lang="ru-RU" sz="2800" b="1" dirty="0" smtClean="0"/>
              <a:t> горах, не в израильских землях;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b="1" dirty="0" smtClean="0"/>
              <a:t>Нет на Севере и Юге, нет в других концах Земли,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b="1" dirty="0" smtClean="0"/>
              <a:t>Краше места – Подмосковье. Приезжай и посмотри!</a:t>
            </a:r>
            <a:endParaRPr lang="ru-RU" sz="2800" dirty="0"/>
          </a:p>
        </p:txBody>
      </p:sp>
      <p:pic>
        <p:nvPicPr>
          <p:cNvPr id="99330" name="Picture 2" descr="http://rasfokus.ru/images/photos/medium/20e38e02d797dd59ce27f271add75446.jpg"/>
          <p:cNvPicPr>
            <a:picLocks noChangeAspect="1" noChangeArrowheads="1"/>
          </p:cNvPicPr>
          <p:nvPr/>
        </p:nvPicPr>
        <p:blipFill>
          <a:blip r:embed="rId2" cstate="print"/>
          <a:srcRect l="10566" b="12060"/>
          <a:stretch>
            <a:fillRect/>
          </a:stretch>
        </p:blipFill>
        <p:spPr bwMode="auto">
          <a:xfrm>
            <a:off x="1142976" y="357166"/>
            <a:ext cx="6786610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1000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http://1.illeny.z8.ru/mozhaisk/0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-324543" y="746747"/>
            <a:ext cx="9793088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8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Наши предки не могли себе представить Жизнь  без веры, без храма, который являлся для них в буквальном смысле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8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вратами в мир небесный.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8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 Храм сопутствовал каждому православному человеку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8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 в течение всей его жизни: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8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здесь регистрировались и рождение,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8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и крещение, и упоение.</a:t>
            </a:r>
          </a:p>
        </p:txBody>
      </p:sp>
    </p:spTree>
  </p:cSld>
  <p:clrMapOvr>
    <a:masterClrMapping/>
  </p:clrMapOvr>
  <p:transition advClick="0" advTm="5000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1"/>
          <p:cNvSpPr>
            <a:spLocks noChangeArrowheads="1"/>
          </p:cNvSpPr>
          <p:nvPr/>
        </p:nvSpPr>
        <p:spPr bwMode="auto">
          <a:xfrm>
            <a:off x="251520" y="-243408"/>
            <a:ext cx="8568952" cy="15203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b="1" spc="-100" dirty="0" smtClean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2400" b="1" spc="-100" dirty="0" smtClean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bg1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+mj-lt"/>
              <a:ea typeface="+mj-ea"/>
              <a:cs typeface="+mj-cs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Заключение</a:t>
            </a:r>
            <a:endParaRPr lang="ru-RU" sz="2400" dirty="0" smtClean="0">
              <a:solidFill>
                <a:schemeClr val="bg1"/>
              </a:solidFill>
            </a:endParaRPr>
          </a:p>
          <a:p>
            <a:pPr algn="ctr"/>
            <a:r>
              <a:rPr lang="ru-RU" sz="2400" dirty="0" smtClean="0"/>
              <a:t>Подводя итоги проделанной работы, мы можем сделать следующие выводы:</a:t>
            </a:r>
          </a:p>
          <a:p>
            <a:pPr lvl="0" algn="ctr"/>
            <a:r>
              <a:rPr lang="ru-RU" sz="2400" dirty="0" smtClean="0"/>
              <a:t>в нашем районе проживает много христиан;</a:t>
            </a:r>
          </a:p>
          <a:p>
            <a:pPr lvl="0" algn="ctr"/>
            <a:r>
              <a:rPr lang="ru-RU" sz="2400" dirty="0" err="1" smtClean="0"/>
              <a:t>храмостроительство</a:t>
            </a:r>
            <a:r>
              <a:rPr lang="ru-RU" sz="2400" dirty="0" smtClean="0"/>
              <a:t> – это одна из добродетелей, от которой зависит наше общее будущее.</a:t>
            </a:r>
          </a:p>
          <a:p>
            <a:pPr lvl="0" algn="ctr"/>
            <a:r>
              <a:rPr lang="ru-RU" sz="2400" dirty="0"/>
              <a:t>М</a:t>
            </a:r>
            <a:r>
              <a:rPr lang="ru-RU" sz="2400" dirty="0" smtClean="0"/>
              <a:t>ногое узнали и поняли, что людям нужна вера. Они просят у бога помощи, молятся о здравии своих ближних, об усопших родственниках, каются в своих грехах и просят прощения. Идут в храм не только с бедой, но и с радостью. Молодые пары приходят венчаться, крестят младенцев, пожилые люди соборуются. Созидая храмы, люди определяют не только свою личную судьбу, но и судьбы своих ближних, ныне здравствующих и усопших., люди определяют не только свою личную судьбу, но и судьбы своих ближних, ныне здравствующих и усопших.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b="1" spc="-100" dirty="0" smtClean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b="1" spc="-100" dirty="0" smtClean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b="1" spc="-100" dirty="0" smtClean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b="1" spc="-100" dirty="0" smtClean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b="1" spc="-100" dirty="0" smtClean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b="1" spc="-100" dirty="0" smtClean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b="1" spc="-100" dirty="0" smtClean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b="1" spc="-100" dirty="0" smtClean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b="1" spc="-100" dirty="0" smtClean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b="1" spc="-100" dirty="0" smtClean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b="1" spc="-100" dirty="0" smtClean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b="1" spc="-100" dirty="0" smtClean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b="1" spc="-100" dirty="0" smtClean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b="1" spc="-100" dirty="0" smtClean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b="1" spc="-100" dirty="0" smtClean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b="1" spc="-100" dirty="0" smtClean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b="1" spc="-100" dirty="0" smtClean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b="1" spc="-100" dirty="0" smtClean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b="1" spc="-100" dirty="0" smtClean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b="1" spc="-100" dirty="0" smtClean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b="1" spc="-100" dirty="0" smtClean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b="1" spc="-100" dirty="0" smtClean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b="1" spc="-100" dirty="0" smtClean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b="1" spc="-100" dirty="0" smtClean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b="1" spc="-100" dirty="0" smtClean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b="1" spc="-100" dirty="0" smtClean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b="1" spc="-100" dirty="0" smtClean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b="1" spc="-100" dirty="0" smtClean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 но и судьбы своих ближних, ныне здравствующих и усопших.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5000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http://cs627823.vk.me/v627823093/2e064/aHsKg4fJL7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cs7004.vk.me/c7008/v7008072/14ffa/B2bwxHo0rM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0"/>
            <a:ext cx="4714876" cy="3282278"/>
          </a:xfrm>
          <a:prstGeom prst="rect">
            <a:avLst/>
          </a:prstGeom>
          <a:noFill/>
        </p:spPr>
      </p:pic>
      <p:pic>
        <p:nvPicPr>
          <p:cNvPr id="2058" name="Picture 10" descr="http://www.1zoom.ru/big2/3/234839-Sepi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7763" y="3286124"/>
            <a:ext cx="4686237" cy="3571876"/>
          </a:xfrm>
          <a:prstGeom prst="rect">
            <a:avLst/>
          </a:prstGeom>
          <a:noFill/>
        </p:spPr>
      </p:pic>
      <p:pic>
        <p:nvPicPr>
          <p:cNvPr id="2060" name="Picture 12" descr="http://img11.nnm.me/8/6/2/1/c/3cc559b59a5ca7f05d4ceebc0a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429124" cy="3286124"/>
          </a:xfrm>
          <a:prstGeom prst="rect">
            <a:avLst/>
          </a:prstGeom>
          <a:noFill/>
        </p:spPr>
      </p:pic>
      <p:pic>
        <p:nvPicPr>
          <p:cNvPr id="2062" name="Picture 14" descr="http://images.freepicturesweb.com/img1/20/14/d/0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86124"/>
            <a:ext cx="4429124" cy="357187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7686" y="1142984"/>
            <a:ext cx="442915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 smtClean="0"/>
              <a:t> </a:t>
            </a:r>
            <a:r>
              <a:rPr lang="ru-RU" sz="4000" i="1" dirty="0"/>
              <a:t>Здравствуйте,  сегодня я буду вашим экскурсоводом по чудесному городу Можайску.   </a:t>
            </a:r>
          </a:p>
          <a:p>
            <a:endParaRPr lang="ru-RU" sz="7200" dirty="0"/>
          </a:p>
        </p:txBody>
      </p:sp>
      <p:pic>
        <p:nvPicPr>
          <p:cNvPr id="28676" name="Picture 4" descr="https://pp.vk.me/c633519/v633519508/35608/kNwXGKN3crE.jpg"/>
          <p:cNvPicPr>
            <a:picLocks noChangeAspect="1" noChangeArrowheads="1"/>
          </p:cNvPicPr>
          <p:nvPr/>
        </p:nvPicPr>
        <p:blipFill>
          <a:blip r:embed="rId2" cstate="print"/>
          <a:srcRect r="34849"/>
          <a:stretch>
            <a:fillRect/>
          </a:stretch>
        </p:blipFill>
        <p:spPr bwMode="auto">
          <a:xfrm>
            <a:off x="0" y="0"/>
            <a:ext cx="3929058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Бумажная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703</TotalTime>
  <Words>795</Words>
  <Application>Microsoft Office PowerPoint</Application>
  <PresentationFormat>Экран (4:3)</PresentationFormat>
  <Paragraphs>92</Paragraphs>
  <Slides>74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74</vt:i4>
      </vt:variant>
    </vt:vector>
  </HeadingPairs>
  <TitlesOfParts>
    <vt:vector size="75" baseType="lpstr">
      <vt:lpstr>Бумажная</vt:lpstr>
      <vt:lpstr>    Родное Подмосковье «Святыни Можайской земли» </vt:lpstr>
      <vt:lpstr>Кратко о себе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Всё могущество этого монастыря не передаст ни одна фотография, это нужно видеть своими глазами.  </vt:lpstr>
      <vt:lpstr>Вот и подошла к концу наша экскурсия по Святому городу Подмосковья. Хочется, чтобы о таких красотах знал каждый русский человек, ведь это наша история, наша сила.  </vt:lpstr>
      <vt:lpstr>Не найдёте на планете – не у моря, не за морем Не в Олимповых горах, не в израильских землях; Нет на Севере и Юге, нет в других концах Земли, Краше места – Подмосковье. Приезжай и посмотри!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Родное Подмосковье.</dc:title>
  <dc:creator>Владедец</dc:creator>
  <cp:lastModifiedBy>user</cp:lastModifiedBy>
  <cp:revision>87</cp:revision>
  <dcterms:created xsi:type="dcterms:W3CDTF">2016-06-13T08:44:13Z</dcterms:created>
  <dcterms:modified xsi:type="dcterms:W3CDTF">2018-09-14T10:55:29Z</dcterms:modified>
</cp:coreProperties>
</file>